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9" r:id="rId1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7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Picture 3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85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6"/>
          <p:cNvPicPr/>
          <p:nvPr/>
        </p:nvPicPr>
        <p:blipFill>
          <a:blip r:embed="rId14"/>
          <a:srcRect r="3296" b="3297"/>
          <a:stretch/>
        </p:blipFill>
        <p:spPr>
          <a:xfrm>
            <a:off x="0" y="0"/>
            <a:ext cx="10076400" cy="75564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141480" y="141480"/>
            <a:ext cx="9795960" cy="7265160"/>
          </a:xfrm>
          <a:prstGeom prst="rect">
            <a:avLst/>
          </a:prstGeom>
          <a:noFill/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45320" y="725760"/>
            <a:ext cx="9068400" cy="60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IN" sz="2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Managing Users &amp; Groups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lgerian" pitchFamily="82" charset="0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825470" y="1493821"/>
            <a:ext cx="8708760" cy="5857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IN" sz="2600" b="1" i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USERS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</a:t>
            </a:r>
          </a:p>
          <a:p>
            <a:pPr>
              <a:lnSpc>
                <a:spcPct val="100000"/>
              </a:lnSpc>
            </a:pP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Users of the system may be human users — people who log into the system or they can be system users — used to start non-interactive background services such as databases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.</a:t>
            </a:r>
          </a:p>
          <a:p>
            <a:pPr>
              <a:lnSpc>
                <a:spcPct val="100000"/>
              </a:lnSpc>
            </a:pP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b="1" strike="noStrike" spc="-1" dirty="0"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/etc/</a:t>
            </a:r>
            <a:r>
              <a:rPr lang="en-IN" sz="2200" b="1" strike="noStrike" spc="-1" dirty="0" err="1"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passwd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This file contains the information about the users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It has 7 fields: 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b="0" strike="noStrike" spc="-1" dirty="0"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root:x:0:0:comment:/root:/</a:t>
            </a:r>
            <a:r>
              <a:rPr lang="en-IN" sz="2200" b="0" strike="noStrike" spc="-1" dirty="0" smtClean="0"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bin/bash</a:t>
            </a:r>
          </a:p>
          <a:p>
            <a:pPr>
              <a:lnSpc>
                <a:spcPct val="100000"/>
              </a:lnSpc>
            </a:pPr>
            <a:endParaRPr lang="en-IN" sz="2200" b="0" strike="noStrike" spc="-1" dirty="0"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The first root is the username.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The character x is used as a password pointer.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0 is the user ID for this user.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0 is the group ID for this user.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The next root is a comment about this user.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/root is the home directory for this user.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2760">
              <a:lnSpc>
                <a:spcPct val="100000"/>
              </a:lnSpc>
              <a:buClr>
                <a:srgbClr val="FFFFFF"/>
              </a:buClr>
              <a:buFont typeface="Liberation Serif"/>
              <a:buAutoNum type="arabicPeriod"/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And finally /bin/bash is the shell for this user.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422251"/>
            <a:ext cx="9072000" cy="571504"/>
          </a:xfrm>
        </p:spPr>
        <p:txBody>
          <a:bodyPr/>
          <a:lstStyle/>
          <a:p>
            <a:r>
              <a:rPr lang="en-IN" sz="3200" dirty="0" smtClean="0">
                <a:solidFill>
                  <a:schemeClr val="bg1"/>
                </a:solidFill>
              </a:rPr>
              <a:t>        			/etc/shadow file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993755"/>
            <a:ext cx="9072000" cy="6143668"/>
          </a:xfr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</a:pPr>
            <a:endParaRPr lang="en-IN" sz="22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/etc/shadow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It store all the actual password in encrypted format for the user account with additional properties. Contain total of 7 fields.</a:t>
            </a:r>
          </a:p>
          <a:p>
            <a:pPr marL="432000" indent="-324000">
              <a:buClr>
                <a:srgbClr val="000000"/>
              </a:buClr>
              <a:buSzPct val="45000"/>
            </a:pPr>
            <a:endParaRPr lang="en-IN" sz="22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</a:t>
            </a:r>
            <a:r>
              <a:rPr lang="en-IN" sz="2200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: </a:t>
            </a:r>
            <a:r>
              <a:rPr lang="en-IN" sz="2200" b="0" strike="noStrike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rajeev</a:t>
            </a:r>
            <a:r>
              <a:rPr lang="en-IN" sz="2200" b="0" strike="noStrike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:$6$saySAFOGy9eWxD:17598:0:99999:7</a:t>
            </a:r>
          </a:p>
          <a:p>
            <a:pPr marL="432000" indent="-324000">
              <a:buClr>
                <a:srgbClr val="000000"/>
              </a:buClr>
              <a:buSzPct val="45000"/>
            </a:pPr>
            <a:endParaRPr lang="en-IN" sz="22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</a:pPr>
            <a:endParaRPr lang="en-IN" sz="2200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Explanation:</a:t>
            </a:r>
            <a:endParaRPr lang="en-IN" sz="22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Username : It is your login name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Password : It is your encrypted password. Usually password format is set to $</a:t>
            </a: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id$salt$hashed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The $id is the algorithm used On GNU/Linux.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 Last password change (last changed) : Days since Jan 1, 1970 that password was last changed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 Minimum : The minimum number of days required between password changes i.e. the number of days left before the user is allowed to change his/her password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68280" y="565127"/>
            <a:ext cx="9072000" cy="3357586"/>
          </a:xfr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5. Maximum : The maximum number of days the password is valid (after that user is forced to change his/her password)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6. Warn : The number of days before password is to expire that user is warned that his/her password must be changed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7. Inactive : The number of days after password expires that account is disabled</a:t>
            </a:r>
          </a:p>
          <a:p>
            <a:pPr marL="432000" indent="-324000">
              <a:buClr>
                <a:srgbClr val="000000"/>
              </a:buClr>
              <a:buSzPct val="4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8. Expire : days since Jan 1, 1970 that account is disabled i.e. an absolute date specifying when the login may no longer be used.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432000" y="504000"/>
            <a:ext cx="9068400" cy="60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r>
              <a:rPr lang="en-IN" sz="28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			Basic </a:t>
            </a:r>
            <a:r>
              <a:rPr lang="en-IN" sz="28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User </a:t>
            </a:r>
            <a:r>
              <a:rPr lang="en-IN" sz="28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Commands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432000" y="1419480"/>
            <a:ext cx="9012240" cy="57179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marL="216000" indent="-216000">
              <a:buFont typeface="Arial" pitchFamily="34" charset="0"/>
              <a:buChar char="•"/>
            </a:pPr>
            <a:r>
              <a:rPr lang="en-IN" sz="22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add a user:</a:t>
            </a:r>
            <a:endParaRPr lang="en-IN" sz="2200" b="1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Syntax : </a:t>
            </a:r>
            <a:r>
              <a:rPr lang="en-IN" sz="2200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useradd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 &lt;option&gt; &lt;username&gt;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/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modify the user:</a:t>
            </a: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Syntax : </a:t>
            </a:r>
            <a:r>
              <a:rPr lang="en-IN" sz="2200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usermode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&lt;options&gt; &lt;username&gt;</a:t>
            </a:r>
          </a:p>
          <a:p>
            <a:pPr marL="216000" indent="-216000"/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</a:p>
          <a:p>
            <a:pPr marL="216000" indent="-216000">
              <a:buFont typeface="Arial" pitchFamily="34" charset="0"/>
              <a:buChar char="•"/>
            </a:pPr>
            <a:r>
              <a:rPr lang="en-IN" sz="22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Options: </a:t>
            </a:r>
            <a:endParaRPr lang="en-IN" sz="2200" b="1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-u  : use 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change the </a:t>
            </a:r>
            <a:r>
              <a:rPr lang="en-IN" sz="2200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uid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d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: use 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change the home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directory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: to 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change the primary group of a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L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: use 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lock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>
              <a:buFont typeface="Arial" pitchFamily="34" charset="0"/>
              <a:buChar char="•"/>
            </a:pP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 use 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unlock 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/>
            <a:endParaRPr lang="en-IN" sz="2200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/>
            <a:r>
              <a:rPr lang="en-IN" sz="22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delete a user</a:t>
            </a:r>
          </a:p>
          <a:p>
            <a:pPr marL="216000" indent="-216000"/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Syntax : </a:t>
            </a:r>
            <a:r>
              <a:rPr lang="en-IN" sz="2200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userdel</a:t>
            </a:r>
            <a:r>
              <a:rPr lang="en-IN" sz="22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&lt;username&gt;</a:t>
            </a:r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216000" indent="-216000"/>
            <a:endParaRPr lang="en-IN" sz="22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45320" y="725760"/>
            <a:ext cx="9068400" cy="60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r>
              <a:rPr lang="en-IN" sz="2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				</a:t>
            </a:r>
            <a:r>
              <a:rPr lang="en-IN" sz="2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Groups</a:t>
            </a:r>
            <a:endParaRPr lang="en-IN" sz="1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lgerian" pitchFamily="82" charset="0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344880" y="1779840"/>
            <a:ext cx="9012240" cy="534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en-IN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Groups are a collection of users. Assigning users to groups makes it easier to manage permissions. For example, you can set permissions to ensure that files are accessible to people in a particular group like </a:t>
            </a:r>
            <a:r>
              <a:rPr lang="en-IN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Accounts</a:t>
            </a:r>
            <a:r>
              <a:rPr lang="en-IN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, </a:t>
            </a:r>
            <a:r>
              <a:rPr lang="en-IN" sz="2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HR</a:t>
            </a:r>
            <a:r>
              <a:rPr lang="en-IN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, </a:t>
            </a:r>
            <a:r>
              <a:rPr lang="en-IN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etc.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Whenever a user is created, by default, they are added to a new group with the same name as the username. This is called the primary group of the user. A user john would be added to a group named john.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400" b="0" strike="noStrike" spc="-1" dirty="0" smtClean="0"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/etc/group </a:t>
            </a:r>
            <a:r>
              <a:rPr lang="en-IN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 This file contains the group </a:t>
            </a:r>
            <a:r>
              <a:rPr lang="en-IN" sz="24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informations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152720" y="648000"/>
            <a:ext cx="9068400" cy="60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r>
              <a:rPr lang="en-IN" sz="2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		</a:t>
            </a:r>
            <a:r>
              <a:rPr lang="en-IN" sz="28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Basic </a:t>
            </a:r>
            <a:r>
              <a:rPr lang="en-IN" sz="2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lgerian" pitchFamily="82" charset="0"/>
                <a:ea typeface="Courier New"/>
              </a:rPr>
              <a:t>Group commands</a:t>
            </a:r>
            <a:endParaRPr lang="en-IN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lgerian" pitchFamily="82" charset="0"/>
            </a:endParaRP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459000" y="1653480"/>
            <a:ext cx="9012240" cy="534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marL="432000" indent="-320760">
              <a:lnSpc>
                <a:spcPct val="100000"/>
              </a:lnSpc>
              <a:buClr>
                <a:srgbClr val="FFFFFF"/>
              </a:buClr>
              <a:buSzPct val="9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/etc/group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This file contains the group </a:t>
            </a: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informations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32000" indent="-320760">
              <a:lnSpc>
                <a:spcPct val="100000"/>
              </a:lnSpc>
              <a:buClr>
                <a:srgbClr val="FFFFFF"/>
              </a:buClr>
              <a:buSzPct val="95000"/>
            </a:pPr>
            <a:endParaRPr lang="en-IN" sz="22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  <a:ea typeface="Courier New"/>
            </a:endParaRPr>
          </a:p>
          <a:p>
            <a:pPr marL="432000" indent="-320760">
              <a:lnSpc>
                <a:spcPct val="100000"/>
              </a:lnSpc>
              <a:buClr>
                <a:srgbClr val="FFFFFF"/>
              </a:buClr>
              <a:buSzPct val="95000"/>
            </a:pP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Example : cat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/etc/group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root:x:0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kartik:x:1000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: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endParaRPr lang="en-IN" sz="2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IN" sz="22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Basic Group commands:</a:t>
            </a:r>
          </a:p>
          <a:p>
            <a:pPr>
              <a:lnSpc>
                <a:spcPct val="100000"/>
              </a:lnSpc>
            </a:pPr>
            <a:endParaRPr lang="en-IN" sz="22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groupadd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jerry		(to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add group)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groupdel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jerry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		(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delete a group)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gpasswd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-a john jerry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	(add john into jerry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group)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gpasswd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-M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john,jan jerry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(add multiple user in group)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IN" sz="22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gpasswd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jerry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		 (</a:t>
            </a:r>
            <a:r>
              <a:rPr lang="en-IN" sz="22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to change 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the group password</a:t>
            </a:r>
            <a:r>
              <a:rPr lang="en-IN" sz="2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)</a:t>
            </a:r>
            <a:r>
              <a:rPr lang="en-IN" sz="22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ea typeface="Courier New"/>
              </a:rPr>
              <a:t> 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latin typeface="Algerian" pitchFamily="82" charset="0"/>
              </a:rPr>
              <a:t> 			SSH (secure shell)</a:t>
            </a:r>
            <a:endParaRPr lang="en-GB" sz="32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011421"/>
          </a:xfrm>
        </p:spPr>
        <p:txBody>
          <a:bodyPr/>
          <a:lstStyle/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What Is SSH?</a:t>
            </a:r>
          </a:p>
          <a:p>
            <a:endParaRPr lang="en-GB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SSH, or Secure Shell, is a protocol used to securely log onto remote systems. It is the most common way to access remote Linux and Unix-like servers.</a:t>
            </a:r>
          </a:p>
          <a:p>
            <a:endParaRPr lang="en-GB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If your username is different on the remote system, you can specify it by using this syntax:</a:t>
            </a:r>
          </a:p>
          <a:p>
            <a:endParaRPr lang="en-GB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tx1"/>
                </a:solidFill>
                <a:latin typeface="+mj-lt"/>
              </a:rPr>
              <a:t>Syntax: 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username@hostname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 or IP</a:t>
            </a:r>
            <a:endParaRPr lang="en-GB" sz="2200" dirty="0">
              <a:solidFill>
                <a:schemeClr val="tx1"/>
              </a:solidFill>
              <a:latin typeface="+mj-lt"/>
            </a:endParaRP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280" y="207937"/>
            <a:ext cx="9072000" cy="714380"/>
          </a:xfrm>
        </p:spPr>
        <p:txBody>
          <a:bodyPr/>
          <a:lstStyle/>
          <a:p>
            <a:r>
              <a:rPr lang="en-GB" dirty="0" smtClean="0"/>
              <a:t>     </a:t>
            </a:r>
            <a:br>
              <a:rPr lang="en-GB" dirty="0" smtClean="0"/>
            </a:br>
            <a:r>
              <a:rPr lang="en-GB" dirty="0" smtClean="0"/>
              <a:t>                           </a:t>
            </a:r>
            <a:r>
              <a:rPr lang="en-GB" sz="3200" dirty="0" smtClean="0">
                <a:latin typeface="Algerian" pitchFamily="82" charset="0"/>
              </a:rPr>
              <a:t>Password-less Authentication </a:t>
            </a:r>
            <a:endParaRPr lang="en-GB" sz="32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1065193"/>
            <a:ext cx="9072000" cy="5087567"/>
          </a:xfrm>
        </p:spPr>
        <p:txBody>
          <a:bodyPr/>
          <a:lstStyle/>
          <a:p>
            <a:r>
              <a:rPr lang="en-GB" sz="2200" b="1" dirty="0" err="1">
                <a:solidFill>
                  <a:schemeClr val="bg1"/>
                </a:solidFill>
                <a:latin typeface="+mj-lt"/>
              </a:rPr>
              <a:t>ssh-keygen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 creates the public and private keys.</a:t>
            </a:r>
            <a:r>
              <a:rPr lang="en-GB" sz="2200" b="1" dirty="0">
                <a:solidFill>
                  <a:schemeClr val="bg1"/>
                </a:solidFill>
                <a:latin typeface="+mj-lt"/>
              </a:rPr>
              <a:t> </a:t>
            </a:r>
            <a:r>
              <a:rPr lang="en-GB" sz="2200" b="1" dirty="0" err="1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b="1" dirty="0">
                <a:solidFill>
                  <a:schemeClr val="bg1"/>
                </a:solidFill>
                <a:latin typeface="+mj-lt"/>
              </a:rPr>
              <a:t>-copy-id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 copies the local-host’s public key to the remote-host’s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authorized_keys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file.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-copy-id also assigns proper permission to the remote-host’s home, ~/.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, and ~/.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/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authorized_keys</a:t>
            </a: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.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1. Create public and private keys using </a:t>
            </a:r>
            <a:r>
              <a:rPr lang="en-GB" sz="2200" dirty="0" err="1" smtClean="0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-key-gen on local-host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+mj-lt"/>
              </a:rPr>
              <a:t>#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ssh-keygen</a:t>
            </a:r>
            <a:endParaRPr lang="en-GB" sz="2200" dirty="0" smtClean="0">
              <a:solidFill>
                <a:schemeClr val="tx1"/>
              </a:solidFill>
              <a:latin typeface="+mj-lt"/>
            </a:endParaRPr>
          </a:p>
          <a:p>
            <a:endParaRPr lang="en-GB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2: Copy the public key to remote-host using </a:t>
            </a:r>
            <a:r>
              <a:rPr lang="en-GB" sz="2200" dirty="0" err="1" smtClean="0">
                <a:solidFill>
                  <a:schemeClr val="bg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-copy-id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+mj-lt"/>
              </a:rPr>
              <a:t>#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-copy-id -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 ~/.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/id_rsa.pub 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username@host</a:t>
            </a:r>
            <a:endParaRPr lang="en-GB" sz="2200" dirty="0" smtClean="0">
              <a:solidFill>
                <a:schemeClr val="tx1"/>
              </a:solidFill>
              <a:latin typeface="+mj-lt"/>
            </a:endParaRPr>
          </a:p>
          <a:p>
            <a:endParaRPr lang="en-GB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+mj-lt"/>
              </a:rPr>
              <a:t>3: Login to remote-host without entering the password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+mj-lt"/>
              </a:rPr>
              <a:t>#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ssh</a:t>
            </a:r>
            <a:r>
              <a:rPr lang="en-GB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+mj-lt"/>
              </a:rPr>
              <a:t>username@host</a:t>
            </a:r>
            <a:endParaRPr lang="en-GB" sz="2200" dirty="0" smtClean="0">
              <a:solidFill>
                <a:schemeClr val="tx1"/>
              </a:solidFill>
              <a:latin typeface="+mj-lt"/>
            </a:endParaRP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620997"/>
          </a:xfrm>
        </p:spPr>
        <p:txBody>
          <a:bodyPr/>
          <a:lstStyle/>
          <a:p>
            <a:r>
              <a:rPr lang="en-GB" sz="3200" dirty="0" smtClean="0">
                <a:latin typeface="Algerian" pitchFamily="82" charset="0"/>
              </a:rPr>
              <a:t>	</a:t>
            </a:r>
            <a:r>
              <a:rPr lang="en-GB" sz="3200" dirty="0">
                <a:latin typeface="Algerian" pitchFamily="82" charset="0"/>
              </a:rPr>
              <a:t> </a:t>
            </a:r>
            <a:r>
              <a:rPr lang="en-GB" sz="3200" dirty="0" smtClean="0">
                <a:latin typeface="Algerian" pitchFamily="82" charset="0"/>
              </a:rPr>
              <a:t>      APT (package management)</a:t>
            </a:r>
            <a:endParaRPr lang="en-GB" sz="32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922317"/>
            <a:ext cx="9072000" cy="6637358"/>
          </a:xfrm>
        </p:spPr>
        <p:txBody>
          <a:bodyPr/>
          <a:lstStyle/>
          <a:p>
            <a:r>
              <a:rPr lang="en-GB" sz="2200" dirty="0" smtClean="0">
                <a:solidFill>
                  <a:schemeClr val="bg1"/>
                </a:solidFill>
              </a:rPr>
              <a:t>The apt command is a powerful command-line tool, which works with </a:t>
            </a:r>
            <a:r>
              <a:rPr lang="en-GB" sz="2200" dirty="0" err="1" smtClean="0">
                <a:solidFill>
                  <a:schemeClr val="bg1"/>
                </a:solidFill>
              </a:rPr>
              <a:t>Ubuntu's</a:t>
            </a:r>
            <a:r>
              <a:rPr lang="en-GB" sz="2200" dirty="0" smtClean="0">
                <a:solidFill>
                  <a:schemeClr val="bg1"/>
                </a:solidFill>
              </a:rPr>
              <a:t> Advanced Packaging Tool (APT) performing such functions as installation of new software packages, upgrade of existing software packages, updating of the package list index, and even upgrading the entire </a:t>
            </a:r>
            <a:r>
              <a:rPr lang="en-GB" sz="2200" dirty="0" err="1" smtClean="0">
                <a:solidFill>
                  <a:schemeClr val="bg1"/>
                </a:solidFill>
              </a:rPr>
              <a:t>Ubuntu</a:t>
            </a:r>
            <a:r>
              <a:rPr lang="en-GB" sz="2200" dirty="0" smtClean="0">
                <a:solidFill>
                  <a:schemeClr val="bg1"/>
                </a:solidFill>
              </a:rPr>
              <a:t> system.</a:t>
            </a:r>
          </a:p>
          <a:p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Install a Package:</a:t>
            </a: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apt-get install </a:t>
            </a:r>
            <a:r>
              <a:rPr lang="en-GB" sz="2200" dirty="0" err="1" smtClean="0">
                <a:solidFill>
                  <a:schemeClr val="tx1"/>
                </a:solidFill>
              </a:rPr>
              <a:t>nmap</a:t>
            </a:r>
            <a:endParaRPr lang="en-GB" sz="2200" dirty="0" smtClean="0">
              <a:solidFill>
                <a:schemeClr val="tx1"/>
              </a:solidFill>
            </a:endParaRP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Remove a Package:</a:t>
            </a: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apt-get remove </a:t>
            </a:r>
            <a:r>
              <a:rPr lang="en-GB" sz="2200" dirty="0" err="1" smtClean="0">
                <a:solidFill>
                  <a:schemeClr val="tx1"/>
                </a:solidFill>
              </a:rPr>
              <a:t>nmap</a:t>
            </a:r>
            <a:endParaRPr lang="en-GB" sz="2200" dirty="0" smtClean="0">
              <a:solidFill>
                <a:schemeClr val="tx1"/>
              </a:solidFill>
            </a:endParaRPr>
          </a:p>
          <a:p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Update the Package Index:</a:t>
            </a: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apt-get update</a:t>
            </a:r>
          </a:p>
          <a:p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Upgrade Packages:</a:t>
            </a: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apt-get upgrade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478121"/>
          </a:xfrm>
        </p:spPr>
        <p:txBody>
          <a:bodyPr/>
          <a:lstStyle/>
          <a:p>
            <a:r>
              <a:rPr lang="en-GB" smtClean="0">
                <a:latin typeface="Algerian" pitchFamily="82" charset="0"/>
              </a:rPr>
              <a:t>		</a:t>
            </a:r>
            <a:r>
              <a:rPr lang="en-GB" sz="3200" smtClean="0">
                <a:latin typeface="Algerian" pitchFamily="82" charset="0"/>
              </a:rPr>
              <a:t>Dpkg (Debian package)</a:t>
            </a:r>
            <a:endParaRPr lang="en-GB" sz="32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922317"/>
            <a:ext cx="9072000" cy="6429420"/>
          </a:xfrm>
        </p:spPr>
        <p:txBody>
          <a:bodyPr/>
          <a:lstStyle/>
          <a:p>
            <a:r>
              <a:rPr lang="en-GB" sz="2200" i="1" dirty="0" err="1" smtClean="0">
                <a:solidFill>
                  <a:schemeClr val="bg1"/>
                </a:solidFill>
              </a:rPr>
              <a:t>dpkg</a:t>
            </a:r>
            <a:r>
              <a:rPr lang="en-GB" sz="2200" dirty="0" smtClean="0">
                <a:solidFill>
                  <a:schemeClr val="bg1"/>
                </a:solidFill>
              </a:rPr>
              <a:t> is a package manager for </a:t>
            </a:r>
            <a:r>
              <a:rPr lang="en-GB" sz="2200" i="1" dirty="0" err="1" smtClean="0">
                <a:solidFill>
                  <a:schemeClr val="bg1"/>
                </a:solidFill>
              </a:rPr>
              <a:t>Debian</a:t>
            </a:r>
            <a:r>
              <a:rPr lang="en-GB" sz="2200" dirty="0" smtClean="0">
                <a:solidFill>
                  <a:schemeClr val="bg1"/>
                </a:solidFill>
              </a:rPr>
              <a:t>-based systems. It can install, remove, and build packages, but unlike other package management systems, it cannot automatically download and install packages or their dependencies. This section covers using </a:t>
            </a:r>
            <a:r>
              <a:rPr lang="en-GB" sz="2200" i="1" dirty="0" err="1" smtClean="0">
                <a:solidFill>
                  <a:schemeClr val="bg1"/>
                </a:solidFill>
              </a:rPr>
              <a:t>dpkg</a:t>
            </a:r>
            <a:r>
              <a:rPr lang="en-GB" sz="2200" dirty="0" smtClean="0">
                <a:solidFill>
                  <a:schemeClr val="bg1"/>
                </a:solidFill>
              </a:rPr>
              <a:t> to manage locally installed packages.</a:t>
            </a:r>
          </a:p>
          <a:p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Install .</a:t>
            </a:r>
            <a:r>
              <a:rPr lang="en-GB" sz="2200" dirty="0" err="1" smtClean="0">
                <a:solidFill>
                  <a:schemeClr val="bg1"/>
                </a:solidFill>
              </a:rPr>
              <a:t>deb</a:t>
            </a:r>
            <a:r>
              <a:rPr lang="en-GB" sz="2200" dirty="0" smtClean="0">
                <a:solidFill>
                  <a:schemeClr val="bg1"/>
                </a:solidFill>
              </a:rPr>
              <a:t> package: </a:t>
            </a: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dpkg</a:t>
            </a:r>
            <a:r>
              <a:rPr lang="en-GB" sz="2200" dirty="0" smtClean="0">
                <a:solidFill>
                  <a:schemeClr val="tx1"/>
                </a:solidFill>
              </a:rPr>
              <a:t> –</a:t>
            </a:r>
            <a:r>
              <a:rPr lang="en-GB" sz="2200" dirty="0" err="1" smtClean="0">
                <a:solidFill>
                  <a:schemeClr val="tx1"/>
                </a:solidFill>
              </a:rPr>
              <a:t>i</a:t>
            </a:r>
            <a:r>
              <a:rPr lang="en-GB" sz="2200" dirty="0" smtClean="0">
                <a:solidFill>
                  <a:schemeClr val="tx1"/>
                </a:solidFill>
              </a:rPr>
              <a:t> package-name</a:t>
            </a:r>
          </a:p>
          <a:p>
            <a:endParaRPr lang="en-GB" sz="2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bg1">
                    <a:lumMod val="85000"/>
                  </a:schemeClr>
                </a:solidFill>
              </a:rPr>
              <a:t>Note: May be you encounter an error during the installation just because of </a:t>
            </a:r>
            <a:r>
              <a:rPr lang="en-GB" sz="2200" dirty="0" err="1" smtClean="0">
                <a:solidFill>
                  <a:schemeClr val="bg1">
                    <a:lumMod val="85000"/>
                  </a:schemeClr>
                </a:solidFill>
              </a:rPr>
              <a:t>depandancies</a:t>
            </a:r>
            <a:r>
              <a:rPr lang="en-GB" sz="2200" dirty="0" smtClean="0">
                <a:solidFill>
                  <a:schemeClr val="bg1"/>
                </a:solidFill>
              </a:rPr>
              <a:t>.</a:t>
            </a: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sudo</a:t>
            </a:r>
            <a:r>
              <a:rPr lang="en-GB" sz="2200" dirty="0" smtClean="0">
                <a:solidFill>
                  <a:schemeClr val="tx1"/>
                </a:solidFill>
              </a:rPr>
              <a:t> apt-get -f install </a:t>
            </a:r>
            <a:r>
              <a:rPr lang="en-GB" sz="2200" dirty="0" smtClean="0">
                <a:solidFill>
                  <a:schemeClr val="bg1"/>
                </a:solidFill>
              </a:rPr>
              <a:t>(This command is use to install the </a:t>
            </a:r>
            <a:r>
              <a:rPr lang="en-GB" sz="2200" dirty="0" err="1" smtClean="0">
                <a:solidFill>
                  <a:schemeClr val="bg1"/>
                </a:solidFill>
              </a:rPr>
              <a:t>depandancies</a:t>
            </a:r>
            <a:r>
              <a:rPr lang="en-GB" sz="2200" dirty="0" smtClean="0">
                <a:solidFill>
                  <a:schemeClr val="bg1"/>
                </a:solidFill>
              </a:rPr>
              <a:t>)</a:t>
            </a:r>
          </a:p>
          <a:p>
            <a:endParaRPr lang="en-GB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549559"/>
          </a:xfrm>
        </p:spPr>
        <p:txBody>
          <a:bodyPr/>
          <a:lstStyle/>
          <a:p>
            <a:r>
              <a:rPr lang="en-GB" sz="3200" dirty="0" smtClean="0">
                <a:latin typeface="Algerian" pitchFamily="82" charset="0"/>
              </a:rPr>
              <a:t>		Source Code Installation</a:t>
            </a:r>
            <a:endParaRPr lang="en-GB" sz="32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708003"/>
            <a:ext cx="9072000" cy="6851672"/>
          </a:xfrm>
        </p:spPr>
        <p:txBody>
          <a:bodyPr/>
          <a:lstStyle/>
          <a:p>
            <a:endParaRPr lang="en-GB" sz="2200" b="1" dirty="0" smtClean="0">
              <a:solidFill>
                <a:schemeClr val="bg1"/>
              </a:solidFill>
            </a:endParaRPr>
          </a:p>
          <a:p>
            <a:r>
              <a:rPr lang="en-GB" sz="2200" b="1" dirty="0" smtClean="0">
                <a:solidFill>
                  <a:schemeClr val="bg1"/>
                </a:solidFill>
              </a:rPr>
              <a:t>Configuring </a:t>
            </a:r>
            <a:r>
              <a:rPr lang="en-GB" sz="2200" b="1" dirty="0">
                <a:solidFill>
                  <a:schemeClr val="bg1"/>
                </a:solidFill>
              </a:rPr>
              <a:t>and Compiling the Source</a:t>
            </a:r>
          </a:p>
          <a:p>
            <a:r>
              <a:rPr lang="en-GB" sz="2200" dirty="0">
                <a:solidFill>
                  <a:schemeClr val="bg1"/>
                </a:solidFill>
              </a:rPr>
              <a:t>Inside the folder you will notice a lot of different files. For now, we will just be focusing on the file called "configure". "configure" is a script designed to aid a program to be run on a wide number of different computers</a:t>
            </a:r>
            <a:r>
              <a:rPr lang="en-GB" sz="2200" dirty="0" smtClean="0">
                <a:solidFill>
                  <a:schemeClr val="bg1"/>
                </a:solidFill>
              </a:rPr>
              <a:t>.</a:t>
            </a:r>
            <a:endParaRPr lang="en-GB" sz="2200" dirty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#./configure</a:t>
            </a:r>
          </a:p>
          <a:p>
            <a:r>
              <a:rPr lang="en-GB" sz="2200" dirty="0" smtClean="0">
                <a:solidFill>
                  <a:schemeClr val="bg1"/>
                </a:solidFill>
              </a:rPr>
              <a:t>This </a:t>
            </a:r>
            <a:r>
              <a:rPr lang="en-GB" sz="2200" dirty="0">
                <a:solidFill>
                  <a:schemeClr val="bg1"/>
                </a:solidFill>
              </a:rPr>
              <a:t>will automatically use your system variables to configure and ready the source for your VPS. It basically </a:t>
            </a:r>
            <a:r>
              <a:rPr lang="en-GB" sz="2200" dirty="0" smtClean="0">
                <a:solidFill>
                  <a:schemeClr val="bg1"/>
                </a:solidFill>
              </a:rPr>
              <a:t>matches and look for </a:t>
            </a:r>
            <a:r>
              <a:rPr lang="en-GB" sz="2200" dirty="0">
                <a:solidFill>
                  <a:schemeClr val="bg1"/>
                </a:solidFill>
              </a:rPr>
              <a:t>the libraries required by the program, with the ones installed on </a:t>
            </a:r>
            <a:r>
              <a:rPr lang="en-GB" sz="2200">
                <a:solidFill>
                  <a:schemeClr val="bg1"/>
                </a:solidFill>
              </a:rPr>
              <a:t>your </a:t>
            </a:r>
            <a:r>
              <a:rPr lang="en-GB" sz="2200" smtClean="0">
                <a:solidFill>
                  <a:schemeClr val="bg1"/>
                </a:solidFill>
              </a:rPr>
              <a:t>system and </a:t>
            </a:r>
            <a:r>
              <a:rPr lang="en-GB" sz="2200" dirty="0">
                <a:solidFill>
                  <a:schemeClr val="bg1"/>
                </a:solidFill>
              </a:rPr>
              <a:t>figure out where to install the package afterwards. When it is done it will generate a file called </a:t>
            </a:r>
            <a:r>
              <a:rPr lang="en-GB" sz="2200" dirty="0" err="1">
                <a:solidFill>
                  <a:schemeClr val="bg1"/>
                </a:solidFill>
              </a:rPr>
              <a:t>Makefile</a:t>
            </a:r>
            <a:r>
              <a:rPr lang="en-GB" sz="2200" dirty="0">
                <a:solidFill>
                  <a:schemeClr val="bg1"/>
                </a:solidFill>
              </a:rPr>
              <a:t> with all the info in i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t</a:t>
            </a:r>
            <a:r>
              <a:rPr lang="en-GB" sz="2200" dirty="0">
                <a:solidFill>
                  <a:schemeClr val="bg1"/>
                </a:solidFill>
              </a:rPr>
              <a:t>. You are now ready to compile the source.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#make</a:t>
            </a:r>
          </a:p>
          <a:p>
            <a:r>
              <a:rPr lang="en-GB" sz="2200" dirty="0" smtClean="0">
                <a:solidFill>
                  <a:schemeClr val="bg1"/>
                </a:solidFill>
              </a:rPr>
              <a:t>This </a:t>
            </a:r>
            <a:r>
              <a:rPr lang="en-GB" sz="2200" dirty="0">
                <a:solidFill>
                  <a:schemeClr val="bg1"/>
                </a:solidFill>
              </a:rPr>
              <a:t>will compile the source output a lot of rubbish to your console. Just go ahead and let it finish. It should take about a minute or so. When it is done, you should be ready to install it. As root run: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#make install</a:t>
            </a:r>
          </a:p>
          <a:p>
            <a:r>
              <a:rPr lang="en-GB" sz="2200" dirty="0" smtClean="0">
                <a:solidFill>
                  <a:schemeClr val="bg1"/>
                </a:solidFill>
              </a:rPr>
              <a:t>Make </a:t>
            </a:r>
            <a:r>
              <a:rPr lang="en-GB" sz="2200" dirty="0">
                <a:solidFill>
                  <a:schemeClr val="bg1"/>
                </a:solidFill>
              </a:rPr>
              <a:t>will now follow the instructions in the </a:t>
            </a:r>
            <a:r>
              <a:rPr lang="en-GB" sz="2200" dirty="0" err="1">
                <a:solidFill>
                  <a:schemeClr val="bg1"/>
                </a:solidFill>
              </a:rPr>
              <a:t>Makefile</a:t>
            </a:r>
            <a:r>
              <a:rPr lang="en-GB" sz="2200" dirty="0">
                <a:solidFill>
                  <a:schemeClr val="bg1"/>
                </a:solidFill>
              </a:rPr>
              <a:t> to install the compiled package.</a:t>
            </a:r>
          </a:p>
          <a:p>
            <a:endParaRPr lang="en-GB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890</Words>
  <Application>LibreOffice/5.1.6.2$Linux_X86_64 LibreOffice_project/10m0$Build-2</Application>
  <PresentationFormat>Custom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    SSH (secure shell)</vt:lpstr>
      <vt:lpstr>                                 Password-less Authentication </vt:lpstr>
      <vt:lpstr>        APT (package management)</vt:lpstr>
      <vt:lpstr>  Dpkg (Debian package)</vt:lpstr>
      <vt:lpstr>  Source Code Installation</vt:lpstr>
      <vt:lpstr>           /etc/shadow file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dc:description/>
  <cp:lastModifiedBy>admin</cp:lastModifiedBy>
  <cp:revision>90</cp:revision>
  <dcterms:created xsi:type="dcterms:W3CDTF">2018-03-13T11:21:03Z</dcterms:created>
  <dcterms:modified xsi:type="dcterms:W3CDTF">2018-03-15T09:28:08Z</dcterms:modified>
  <dc:language>en-IN</dc:language>
</cp:coreProperties>
</file>